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4" r:id="rId3"/>
    <p:sldId id="265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8670"/>
    <a:srgbClr val="7B91A2"/>
    <a:srgbClr val="44494F"/>
    <a:srgbClr val="9DA58D"/>
    <a:srgbClr val="EAEDF0"/>
    <a:srgbClr val="B51227"/>
    <a:srgbClr val="F0F1EE"/>
    <a:srgbClr val="49414F"/>
    <a:srgbClr val="E5E7E0"/>
    <a:srgbClr val="747C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90"/>
    <p:restoredTop sz="94762"/>
  </p:normalViewPr>
  <p:slideViewPr>
    <p:cSldViewPr snapToGrid="0">
      <p:cViewPr varScale="1">
        <p:scale>
          <a:sx n="115" d="100"/>
          <a:sy n="115" d="100"/>
        </p:scale>
        <p:origin x="232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C1CF1-A3E4-7E44-A27C-CF2799F48589}" type="datetimeFigureOut">
              <a:rPr lang="de-DE" smtClean="0"/>
              <a:t>15.09.20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468BC-B5AB-7B4C-81D4-98BD798C33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9429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Essen enthält.&#10;&#10;Automatisch generierte Beschreibung">
            <a:extLst>
              <a:ext uri="{FF2B5EF4-FFF2-40B4-BE49-F238E27FC236}">
                <a16:creationId xmlns:a16="http://schemas.microsoft.com/office/drawing/2014/main" id="{F9C92EDE-41E0-3146-A9F2-04EFEB5FB4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8454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91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04A564FC-72C7-154D-A07B-524A8E3A9E24}"/>
              </a:ext>
            </a:extLst>
          </p:cNvPr>
          <p:cNvSpPr/>
          <p:nvPr userDrawn="1"/>
        </p:nvSpPr>
        <p:spPr>
          <a:xfrm>
            <a:off x="-5952" y="0"/>
            <a:ext cx="12197952" cy="417600"/>
          </a:xfrm>
          <a:prstGeom prst="rect">
            <a:avLst/>
          </a:prstGeom>
          <a:solidFill>
            <a:srgbClr val="8C00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F8FDDDFF-7485-2245-A10D-FCDE7F4D0EC5}"/>
              </a:ext>
            </a:extLst>
          </p:cNvPr>
          <p:cNvSpPr txBox="1"/>
          <p:nvPr userDrawn="1"/>
        </p:nvSpPr>
        <p:spPr>
          <a:xfrm>
            <a:off x="1398817" y="14509"/>
            <a:ext cx="5595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Jahrestreffen 2020 (digital) des Netzwerks Bürgerhaushalt</a:t>
            </a:r>
          </a:p>
        </p:txBody>
      </p:sp>
    </p:spTree>
    <p:extLst>
      <p:ext uri="{BB962C8B-B14F-4D97-AF65-F5344CB8AC3E}">
        <p14:creationId xmlns:p14="http://schemas.microsoft.com/office/powerpoint/2010/main" val="6993061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1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AB7686C9-4212-1A49-9F6A-D9A03900448F}"/>
              </a:ext>
            </a:extLst>
          </p:cNvPr>
          <p:cNvSpPr/>
          <p:nvPr userDrawn="1"/>
        </p:nvSpPr>
        <p:spPr>
          <a:xfrm>
            <a:off x="-5952" y="0"/>
            <a:ext cx="12197952" cy="417600"/>
          </a:xfrm>
          <a:prstGeom prst="rect">
            <a:avLst/>
          </a:prstGeom>
          <a:solidFill>
            <a:srgbClr val="8C00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E3E3B6C-3032-0D42-8B11-F50711696F3C}"/>
              </a:ext>
            </a:extLst>
          </p:cNvPr>
          <p:cNvSpPr txBox="1"/>
          <p:nvPr userDrawn="1"/>
        </p:nvSpPr>
        <p:spPr>
          <a:xfrm>
            <a:off x="1398817" y="14509"/>
            <a:ext cx="5595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Jahrestreffen 2020 (digital) des Netzwerks Bürgerhaushalt</a:t>
            </a:r>
          </a:p>
        </p:txBody>
      </p:sp>
    </p:spTree>
    <p:extLst>
      <p:ext uri="{BB962C8B-B14F-4D97-AF65-F5344CB8AC3E}">
        <p14:creationId xmlns:p14="http://schemas.microsoft.com/office/powerpoint/2010/main" val="2703221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1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Ein Bild, das Fenster, Tisch, Wasser, Foto enthält.&#10;&#10;Automatisch generierte Beschreibung">
            <a:extLst>
              <a:ext uri="{FF2B5EF4-FFF2-40B4-BE49-F238E27FC236}">
                <a16:creationId xmlns:a16="http://schemas.microsoft.com/office/drawing/2014/main" id="{00974783-D30D-284F-AF5A-F24809850E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9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1453314" y="1664268"/>
            <a:ext cx="9538536" cy="1167125"/>
          </a:xfrm>
          <a:prstGeom prst="rect">
            <a:avLst/>
          </a:prstGeom>
          <a:solidFill>
            <a:srgbClr val="F0F1EE"/>
          </a:solidFill>
        </p:spPr>
        <p:txBody>
          <a:bodyPr lIns="270000" anchor="ctr"/>
          <a:lstStyle>
            <a:lvl1pPr marL="0" indent="0">
              <a:buNone/>
              <a:defRPr sz="2400" b="1" baseline="0">
                <a:solidFill>
                  <a:srgbClr val="4449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Update </a:t>
            </a:r>
            <a:r>
              <a:rPr lang="de-DE" dirty="0" err="1"/>
              <a:t>UVgO</a:t>
            </a:r>
            <a:r>
              <a:rPr lang="de-DE" dirty="0"/>
              <a:t>: Aktuelles aus Bund und Ländern</a:t>
            </a:r>
          </a:p>
        </p:txBody>
      </p:sp>
      <p:sp>
        <p:nvSpPr>
          <p:cNvPr id="25" name="Textplatzhalter 5"/>
          <p:cNvSpPr>
            <a:spLocks noGrp="1"/>
          </p:cNvSpPr>
          <p:nvPr>
            <p:ph type="body" sz="quarter" idx="26" hasCustomPrompt="1"/>
          </p:nvPr>
        </p:nvSpPr>
        <p:spPr>
          <a:xfrm>
            <a:off x="1450975" y="1147380"/>
            <a:ext cx="9540875" cy="516887"/>
          </a:xfrm>
          <a:prstGeom prst="rect">
            <a:avLst/>
          </a:prstGeom>
          <a:solidFill>
            <a:srgbClr val="9DA58D"/>
          </a:solidFill>
        </p:spPr>
        <p:txBody>
          <a:bodyPr lIns="270000" anchor="ctr"/>
          <a:lstStyle>
            <a:lvl1pPr marL="0" indent="0">
              <a:buNone/>
              <a:defRPr sz="18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accent3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</a:lstStyle>
          <a:p>
            <a:pPr lvl="0"/>
            <a:r>
              <a:rPr lang="de-DE" dirty="0"/>
              <a:t>Zukunftswerkstatt ZW3</a:t>
            </a:r>
          </a:p>
        </p:txBody>
      </p:sp>
      <p:sp>
        <p:nvSpPr>
          <p:cNvPr id="26" name="Textplatzhalter 7"/>
          <p:cNvSpPr>
            <a:spLocks noGrp="1"/>
          </p:cNvSpPr>
          <p:nvPr>
            <p:ph type="body" sz="quarter" idx="27" hasCustomPrompt="1"/>
          </p:nvPr>
        </p:nvSpPr>
        <p:spPr>
          <a:xfrm>
            <a:off x="6096000" y="1147379"/>
            <a:ext cx="4895851" cy="516888"/>
          </a:xfrm>
          <a:prstGeom prst="rect">
            <a:avLst/>
          </a:prstGeom>
        </p:spPr>
        <p:txBody>
          <a:bodyPr anchor="ctr"/>
          <a:lstStyle>
            <a:lvl1pPr marL="0" indent="0" algn="r">
              <a:spcBef>
                <a:spcPts val="0"/>
              </a:spcBef>
              <a:buNone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16:15 – 18:00 Uhr</a:t>
            </a:r>
          </a:p>
          <a:p>
            <a:pPr lvl="0"/>
            <a:r>
              <a:rPr lang="de-DE" dirty="0"/>
              <a:t>Raum C01</a:t>
            </a:r>
          </a:p>
        </p:txBody>
      </p:sp>
      <p:sp>
        <p:nvSpPr>
          <p:cNvPr id="27" name="Textplatzhalt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1450975" y="2974391"/>
            <a:ext cx="4467976" cy="185194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400">
                <a:solidFill>
                  <a:srgbClr val="4449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Moderator:</a:t>
            </a:r>
          </a:p>
        </p:txBody>
      </p:sp>
      <p:sp>
        <p:nvSpPr>
          <p:cNvPr id="28" name="Textplatzhalt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1450975" y="4357436"/>
            <a:ext cx="4467976" cy="185194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400">
                <a:solidFill>
                  <a:srgbClr val="4449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Impuls:</a:t>
            </a:r>
          </a:p>
        </p:txBody>
      </p:sp>
      <p:sp>
        <p:nvSpPr>
          <p:cNvPr id="29" name="Textplatzhalt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5918951" y="2974391"/>
            <a:ext cx="4475162" cy="185194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400">
                <a:solidFill>
                  <a:srgbClr val="4449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Diskutanten:</a:t>
            </a:r>
          </a:p>
        </p:txBody>
      </p:sp>
      <p:sp>
        <p:nvSpPr>
          <p:cNvPr id="30" name="Textplatzhalt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1450975" y="3272589"/>
            <a:ext cx="3570036" cy="94648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800" b="1">
                <a:solidFill>
                  <a:srgbClr val="4449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Prof. Dr. Mark von </a:t>
            </a:r>
            <a:r>
              <a:rPr lang="de-DE" dirty="0" err="1"/>
              <a:t>Wietersheim</a:t>
            </a:r>
            <a:r>
              <a:rPr lang="de-DE" dirty="0"/>
              <a:t>, Geschäftsführer, </a:t>
            </a:r>
            <a:r>
              <a:rPr lang="de-DE" dirty="0" err="1"/>
              <a:t>forum</a:t>
            </a:r>
            <a:r>
              <a:rPr lang="de-DE" dirty="0"/>
              <a:t> vergabe e.V.</a:t>
            </a:r>
          </a:p>
        </p:txBody>
      </p:sp>
      <p:sp>
        <p:nvSpPr>
          <p:cNvPr id="31" name="Textplatzhalt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1450975" y="4680997"/>
            <a:ext cx="3570036" cy="1619544"/>
          </a:xfrm>
          <a:prstGeom prst="rect">
            <a:avLst/>
          </a:prstGeom>
        </p:spPr>
        <p:txBody>
          <a:bodyPr lIns="0"/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lang="de-DE" sz="1800" b="1" kern="1200" dirty="0">
                <a:solidFill>
                  <a:srgbClr val="44494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de-DE" dirty="0"/>
              <a:t>Ralf </a:t>
            </a:r>
            <a:r>
              <a:rPr lang="de-DE" dirty="0" err="1"/>
              <a:t>Stötzel</a:t>
            </a:r>
            <a:r>
              <a:rPr lang="de-DE" dirty="0"/>
              <a:t> LL.M., Partner, Leiter der Arbeitsgruppe Vergaberecht, </a:t>
            </a:r>
            <a:r>
              <a:rPr lang="de-DE" dirty="0" err="1"/>
              <a:t>Göhmann</a:t>
            </a:r>
            <a:r>
              <a:rPr lang="de-DE" dirty="0"/>
              <a:t> Rechtsanwälte, Hannover</a:t>
            </a:r>
          </a:p>
        </p:txBody>
      </p:sp>
      <p:sp>
        <p:nvSpPr>
          <p:cNvPr id="32" name="Textplatzhalt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5918951" y="3273757"/>
            <a:ext cx="4475162" cy="2352553"/>
          </a:xfrm>
          <a:prstGeom prst="rect">
            <a:avLst/>
          </a:prstGeom>
        </p:spPr>
        <p:txBody>
          <a:bodyPr lIns="0"/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lang="de-DE" sz="1800" b="1" kern="1200" dirty="0">
                <a:solidFill>
                  <a:srgbClr val="44494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de-DE" dirty="0"/>
              <a:t>Simon Brecher, Leiter Zentrale Vergabestelle, Bayerisches Landesamt für Steuern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FAA78B77-255E-A249-8908-79595DCAF6E9}"/>
              </a:ext>
            </a:extLst>
          </p:cNvPr>
          <p:cNvSpPr/>
          <p:nvPr userDrawn="1"/>
        </p:nvSpPr>
        <p:spPr>
          <a:xfrm>
            <a:off x="-5952" y="0"/>
            <a:ext cx="12197952" cy="417600"/>
          </a:xfrm>
          <a:prstGeom prst="rect">
            <a:avLst/>
          </a:prstGeom>
          <a:solidFill>
            <a:srgbClr val="8C00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8852FC38-54F4-A946-A4A5-5B14BCC76D5D}"/>
              </a:ext>
            </a:extLst>
          </p:cNvPr>
          <p:cNvSpPr txBox="1"/>
          <p:nvPr userDrawn="1"/>
        </p:nvSpPr>
        <p:spPr>
          <a:xfrm>
            <a:off x="1398817" y="14509"/>
            <a:ext cx="5595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Jahrestreffen 2020 (digital) des Netzwerks Bürgerhaushalt</a:t>
            </a:r>
          </a:p>
        </p:txBody>
      </p:sp>
    </p:spTree>
    <p:extLst>
      <p:ext uri="{BB962C8B-B14F-4D97-AF65-F5344CB8AC3E}">
        <p14:creationId xmlns:p14="http://schemas.microsoft.com/office/powerpoint/2010/main" val="5299008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1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rafik 23" descr="Ein Bild, das Fenster, Tisch, Wasser, Foto enthält.&#10;&#10;Automatisch generierte Beschreibung">
            <a:extLst>
              <a:ext uri="{FF2B5EF4-FFF2-40B4-BE49-F238E27FC236}">
                <a16:creationId xmlns:a16="http://schemas.microsoft.com/office/drawing/2014/main" id="{2206ABE3-772C-F945-AEBD-10B60A5928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1" name="Textplatzhalt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1450975" y="2974391"/>
            <a:ext cx="4467976" cy="185194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400">
                <a:solidFill>
                  <a:srgbClr val="4449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Moderator:</a:t>
            </a:r>
          </a:p>
        </p:txBody>
      </p:sp>
      <p:sp>
        <p:nvSpPr>
          <p:cNvPr id="26" name="Textplatzhalt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1450975" y="4357436"/>
            <a:ext cx="4467976" cy="185194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400">
                <a:solidFill>
                  <a:srgbClr val="4449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Impuls:</a:t>
            </a:r>
          </a:p>
        </p:txBody>
      </p:sp>
      <p:sp>
        <p:nvSpPr>
          <p:cNvPr id="28" name="Textplatzhalt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5918951" y="2974391"/>
            <a:ext cx="4475162" cy="185194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400">
                <a:solidFill>
                  <a:srgbClr val="4449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Diskutanten:</a:t>
            </a:r>
          </a:p>
        </p:txBody>
      </p:sp>
      <p:sp>
        <p:nvSpPr>
          <p:cNvPr id="29" name="Textplatzhalt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1450975" y="3272589"/>
            <a:ext cx="3570036" cy="94648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800" b="1">
                <a:solidFill>
                  <a:srgbClr val="4449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Prof. Dr. Mark von </a:t>
            </a:r>
            <a:r>
              <a:rPr lang="de-DE" dirty="0" err="1"/>
              <a:t>Wietersheim</a:t>
            </a:r>
            <a:r>
              <a:rPr lang="de-DE" dirty="0"/>
              <a:t>, Geschäftsführer, </a:t>
            </a:r>
            <a:r>
              <a:rPr lang="de-DE" dirty="0" err="1"/>
              <a:t>forum</a:t>
            </a:r>
            <a:r>
              <a:rPr lang="de-DE" dirty="0"/>
              <a:t> vergabe e.V.</a:t>
            </a:r>
          </a:p>
        </p:txBody>
      </p:sp>
      <p:sp>
        <p:nvSpPr>
          <p:cNvPr id="30" name="Textplatzhalt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1450975" y="4680997"/>
            <a:ext cx="3570036" cy="1619544"/>
          </a:xfrm>
          <a:prstGeom prst="rect">
            <a:avLst/>
          </a:prstGeom>
        </p:spPr>
        <p:txBody>
          <a:bodyPr lIns="0"/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lang="de-DE" sz="1800" b="1" kern="1200" dirty="0">
                <a:solidFill>
                  <a:srgbClr val="44494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de-DE" dirty="0"/>
              <a:t>Ralf </a:t>
            </a:r>
            <a:r>
              <a:rPr lang="de-DE" dirty="0" err="1"/>
              <a:t>Stötzel</a:t>
            </a:r>
            <a:r>
              <a:rPr lang="de-DE" dirty="0"/>
              <a:t> LL.M., Partner, Leiter der Arbeitsgruppe Vergaberecht, </a:t>
            </a:r>
            <a:r>
              <a:rPr lang="de-DE" dirty="0" err="1"/>
              <a:t>Göhmann</a:t>
            </a:r>
            <a:r>
              <a:rPr lang="de-DE" dirty="0"/>
              <a:t> Rechtsanwälte, Hannover</a:t>
            </a:r>
          </a:p>
        </p:txBody>
      </p:sp>
      <p:sp>
        <p:nvSpPr>
          <p:cNvPr id="31" name="Textplatzhalt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5918951" y="3273757"/>
            <a:ext cx="4475162" cy="2352553"/>
          </a:xfrm>
          <a:prstGeom prst="rect">
            <a:avLst/>
          </a:prstGeom>
        </p:spPr>
        <p:txBody>
          <a:bodyPr lIns="0"/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lang="de-DE" sz="1800" b="1" kern="1200" dirty="0">
                <a:solidFill>
                  <a:srgbClr val="44494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de-DE" dirty="0"/>
              <a:t>Simon Brecher, Leiter Zentrale Vergabestelle, Bayerisches Landesamt für Steuern</a:t>
            </a:r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1453314" y="1664268"/>
            <a:ext cx="9538536" cy="1167125"/>
          </a:xfrm>
          <a:prstGeom prst="rect">
            <a:avLst/>
          </a:prstGeom>
          <a:solidFill>
            <a:srgbClr val="EAEDF0"/>
          </a:solidFill>
        </p:spPr>
        <p:txBody>
          <a:bodyPr lIns="270000" anchor="ctr"/>
          <a:lstStyle>
            <a:lvl1pPr marL="0" indent="0">
              <a:buNone/>
              <a:defRPr sz="2400" b="1" baseline="0">
                <a:solidFill>
                  <a:srgbClr val="4449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Update </a:t>
            </a:r>
            <a:r>
              <a:rPr lang="de-DE" dirty="0" err="1"/>
              <a:t>UVgO</a:t>
            </a:r>
            <a:r>
              <a:rPr lang="de-DE" dirty="0"/>
              <a:t>: Aktuelles aus Bund und Ländern</a:t>
            </a:r>
          </a:p>
        </p:txBody>
      </p:sp>
      <p:sp>
        <p:nvSpPr>
          <p:cNvPr id="33" name="Textplatzhalter 5"/>
          <p:cNvSpPr>
            <a:spLocks noGrp="1"/>
          </p:cNvSpPr>
          <p:nvPr>
            <p:ph type="body" sz="quarter" idx="26" hasCustomPrompt="1"/>
          </p:nvPr>
        </p:nvSpPr>
        <p:spPr>
          <a:xfrm>
            <a:off x="1450975" y="1147380"/>
            <a:ext cx="9540875" cy="516887"/>
          </a:xfrm>
          <a:prstGeom prst="rect">
            <a:avLst/>
          </a:prstGeom>
          <a:solidFill>
            <a:srgbClr val="7B91A2"/>
          </a:solidFill>
        </p:spPr>
        <p:txBody>
          <a:bodyPr lIns="270000" anchor="ctr"/>
          <a:lstStyle>
            <a:lvl1pPr marL="0" indent="0">
              <a:buNone/>
              <a:defRPr sz="18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accent3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</a:lstStyle>
          <a:p>
            <a:pPr lvl="0"/>
            <a:r>
              <a:rPr lang="de-DE" dirty="0"/>
              <a:t>Fachforum I</a:t>
            </a:r>
          </a:p>
        </p:txBody>
      </p:sp>
      <p:sp>
        <p:nvSpPr>
          <p:cNvPr id="34" name="Textplatzhalter 7"/>
          <p:cNvSpPr>
            <a:spLocks noGrp="1"/>
          </p:cNvSpPr>
          <p:nvPr>
            <p:ph type="body" sz="quarter" idx="27" hasCustomPrompt="1"/>
          </p:nvPr>
        </p:nvSpPr>
        <p:spPr>
          <a:xfrm>
            <a:off x="6096000" y="1147379"/>
            <a:ext cx="4895851" cy="516888"/>
          </a:xfrm>
          <a:prstGeom prst="rect">
            <a:avLst/>
          </a:prstGeom>
        </p:spPr>
        <p:txBody>
          <a:bodyPr anchor="ctr"/>
          <a:lstStyle>
            <a:lvl1pPr marL="0" indent="0" algn="r">
              <a:spcBef>
                <a:spcPts val="0"/>
              </a:spcBef>
              <a:buNone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16:15 – 18:00 Uhr</a:t>
            </a:r>
          </a:p>
          <a:p>
            <a:pPr lvl="0"/>
            <a:r>
              <a:rPr lang="de-DE" dirty="0"/>
              <a:t>Raum C01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DE4D686E-5C4D-244D-AD09-A5DABBFA7FE0}"/>
              </a:ext>
            </a:extLst>
          </p:cNvPr>
          <p:cNvSpPr/>
          <p:nvPr userDrawn="1"/>
        </p:nvSpPr>
        <p:spPr>
          <a:xfrm>
            <a:off x="-5952" y="0"/>
            <a:ext cx="12197952" cy="417600"/>
          </a:xfrm>
          <a:prstGeom prst="rect">
            <a:avLst/>
          </a:prstGeom>
          <a:solidFill>
            <a:srgbClr val="8C00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EC7F8BB6-6D6F-0741-9D00-D1970DEF42D5}"/>
              </a:ext>
            </a:extLst>
          </p:cNvPr>
          <p:cNvSpPr txBox="1"/>
          <p:nvPr userDrawn="1"/>
        </p:nvSpPr>
        <p:spPr>
          <a:xfrm>
            <a:off x="1398817" y="14509"/>
            <a:ext cx="5595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Jahrestreffen 2020 (digital) des Netzwerks Bürgerhaushalt</a:t>
            </a:r>
          </a:p>
        </p:txBody>
      </p:sp>
    </p:spTree>
    <p:extLst>
      <p:ext uri="{BB962C8B-B14F-4D97-AF65-F5344CB8AC3E}">
        <p14:creationId xmlns:p14="http://schemas.microsoft.com/office/powerpoint/2010/main" val="34436331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14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rafik 23" descr="Ein Bild, das Fenster, Tisch, Wasser, Foto enthält.&#10;&#10;Automatisch generierte Beschreibung">
            <a:extLst>
              <a:ext uri="{FF2B5EF4-FFF2-40B4-BE49-F238E27FC236}">
                <a16:creationId xmlns:a16="http://schemas.microsoft.com/office/drawing/2014/main" id="{2206ABE3-772C-F945-AEBD-10B60A5928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1" name="Textplatzhalt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1450975" y="2974391"/>
            <a:ext cx="4467976" cy="185194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400">
                <a:solidFill>
                  <a:srgbClr val="4449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Moderator:</a:t>
            </a:r>
          </a:p>
        </p:txBody>
      </p:sp>
      <p:sp>
        <p:nvSpPr>
          <p:cNvPr id="26" name="Textplatzhalt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1450975" y="4357436"/>
            <a:ext cx="4467976" cy="185194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400">
                <a:solidFill>
                  <a:srgbClr val="4449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Impuls:</a:t>
            </a:r>
          </a:p>
        </p:txBody>
      </p:sp>
      <p:sp>
        <p:nvSpPr>
          <p:cNvPr id="28" name="Textplatzhalt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5918951" y="2974391"/>
            <a:ext cx="4475162" cy="185194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400">
                <a:solidFill>
                  <a:srgbClr val="4449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Diskutanten:</a:t>
            </a:r>
          </a:p>
        </p:txBody>
      </p:sp>
      <p:sp>
        <p:nvSpPr>
          <p:cNvPr id="29" name="Textplatzhalt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1450975" y="3272589"/>
            <a:ext cx="3570036" cy="946480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800" b="1">
                <a:solidFill>
                  <a:srgbClr val="4449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Prof. Dr. Mark von </a:t>
            </a:r>
            <a:r>
              <a:rPr lang="de-DE" dirty="0" err="1"/>
              <a:t>Wietersheim</a:t>
            </a:r>
            <a:r>
              <a:rPr lang="de-DE" dirty="0"/>
              <a:t>, Geschäftsführer, </a:t>
            </a:r>
            <a:r>
              <a:rPr lang="de-DE" dirty="0" err="1"/>
              <a:t>forum</a:t>
            </a:r>
            <a:r>
              <a:rPr lang="de-DE" dirty="0"/>
              <a:t> vergabe e.V.</a:t>
            </a:r>
          </a:p>
        </p:txBody>
      </p:sp>
      <p:sp>
        <p:nvSpPr>
          <p:cNvPr id="30" name="Textplatzhalt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1450975" y="4680997"/>
            <a:ext cx="3570036" cy="1619544"/>
          </a:xfrm>
          <a:prstGeom prst="rect">
            <a:avLst/>
          </a:prstGeom>
        </p:spPr>
        <p:txBody>
          <a:bodyPr lIns="0"/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lang="de-DE" sz="1800" b="1" kern="1200" dirty="0">
                <a:solidFill>
                  <a:srgbClr val="44494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de-DE" dirty="0"/>
              <a:t>Ralf </a:t>
            </a:r>
            <a:r>
              <a:rPr lang="de-DE" dirty="0" err="1"/>
              <a:t>Stötzel</a:t>
            </a:r>
            <a:r>
              <a:rPr lang="de-DE" dirty="0"/>
              <a:t> LL.M., Partner, Leiter der Arbeitsgruppe Vergaberecht, </a:t>
            </a:r>
            <a:r>
              <a:rPr lang="de-DE" dirty="0" err="1"/>
              <a:t>Göhmann</a:t>
            </a:r>
            <a:r>
              <a:rPr lang="de-DE" dirty="0"/>
              <a:t> Rechtsanwälte, Hannover</a:t>
            </a:r>
          </a:p>
        </p:txBody>
      </p:sp>
      <p:sp>
        <p:nvSpPr>
          <p:cNvPr id="31" name="Textplatzhalt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5918951" y="3273757"/>
            <a:ext cx="4475162" cy="2352553"/>
          </a:xfrm>
          <a:prstGeom prst="rect">
            <a:avLst/>
          </a:prstGeom>
        </p:spPr>
        <p:txBody>
          <a:bodyPr lIns="0"/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lang="de-DE" sz="1800" b="1" kern="1200" dirty="0">
                <a:solidFill>
                  <a:srgbClr val="44494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de-DE" dirty="0"/>
              <a:t>Simon Brecher, Leiter Zentrale Vergabestelle, Bayerisches Landesamt für Steuern</a:t>
            </a:r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1453314" y="1664268"/>
            <a:ext cx="9538536" cy="1167125"/>
          </a:xfrm>
          <a:prstGeom prst="rect">
            <a:avLst/>
          </a:prstGeom>
          <a:solidFill>
            <a:srgbClr val="EAEDF0"/>
          </a:solidFill>
        </p:spPr>
        <p:txBody>
          <a:bodyPr lIns="270000" anchor="ctr"/>
          <a:lstStyle>
            <a:lvl1pPr marL="0" indent="0">
              <a:buNone/>
              <a:defRPr sz="2400" b="1" baseline="0">
                <a:solidFill>
                  <a:srgbClr val="4449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Update </a:t>
            </a:r>
            <a:r>
              <a:rPr lang="de-DE" dirty="0" err="1"/>
              <a:t>UVgO</a:t>
            </a:r>
            <a:r>
              <a:rPr lang="de-DE" dirty="0"/>
              <a:t>: Aktuelles aus Bund und Ländern</a:t>
            </a:r>
          </a:p>
        </p:txBody>
      </p:sp>
      <p:sp>
        <p:nvSpPr>
          <p:cNvPr id="33" name="Textplatzhalter 5"/>
          <p:cNvSpPr>
            <a:spLocks noGrp="1"/>
          </p:cNvSpPr>
          <p:nvPr>
            <p:ph type="body" sz="quarter" idx="26" hasCustomPrompt="1"/>
          </p:nvPr>
        </p:nvSpPr>
        <p:spPr>
          <a:xfrm>
            <a:off x="1450975" y="1147380"/>
            <a:ext cx="9540875" cy="516887"/>
          </a:xfrm>
          <a:prstGeom prst="rect">
            <a:avLst/>
          </a:prstGeom>
          <a:solidFill>
            <a:srgbClr val="9B8670"/>
          </a:solidFill>
        </p:spPr>
        <p:txBody>
          <a:bodyPr lIns="270000" anchor="ctr"/>
          <a:lstStyle>
            <a:lvl1pPr marL="0" indent="0">
              <a:buNone/>
              <a:defRPr sz="18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accent3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</a:lstStyle>
          <a:p>
            <a:pPr lvl="0"/>
            <a:r>
              <a:rPr lang="de-DE" dirty="0"/>
              <a:t>Fachforum I</a:t>
            </a:r>
          </a:p>
        </p:txBody>
      </p:sp>
      <p:sp>
        <p:nvSpPr>
          <p:cNvPr id="34" name="Textplatzhalter 7"/>
          <p:cNvSpPr>
            <a:spLocks noGrp="1"/>
          </p:cNvSpPr>
          <p:nvPr>
            <p:ph type="body" sz="quarter" idx="27" hasCustomPrompt="1"/>
          </p:nvPr>
        </p:nvSpPr>
        <p:spPr>
          <a:xfrm>
            <a:off x="6096000" y="1147379"/>
            <a:ext cx="4895851" cy="516888"/>
          </a:xfrm>
          <a:prstGeom prst="rect">
            <a:avLst/>
          </a:prstGeom>
        </p:spPr>
        <p:txBody>
          <a:bodyPr anchor="ctr"/>
          <a:lstStyle>
            <a:lvl1pPr marL="0" indent="0" algn="r">
              <a:spcBef>
                <a:spcPts val="0"/>
              </a:spcBef>
              <a:buNone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16:15 – 18:00 Uhr</a:t>
            </a:r>
          </a:p>
          <a:p>
            <a:pPr lvl="0"/>
            <a:r>
              <a:rPr lang="de-DE" dirty="0"/>
              <a:t>Raum C01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DE4D686E-5C4D-244D-AD09-A5DABBFA7FE0}"/>
              </a:ext>
            </a:extLst>
          </p:cNvPr>
          <p:cNvSpPr/>
          <p:nvPr userDrawn="1"/>
        </p:nvSpPr>
        <p:spPr>
          <a:xfrm>
            <a:off x="-5952" y="0"/>
            <a:ext cx="12197952" cy="417600"/>
          </a:xfrm>
          <a:prstGeom prst="rect">
            <a:avLst/>
          </a:prstGeom>
          <a:solidFill>
            <a:srgbClr val="8C00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EC7F8BB6-6D6F-0741-9D00-D1970DEF42D5}"/>
              </a:ext>
            </a:extLst>
          </p:cNvPr>
          <p:cNvSpPr txBox="1"/>
          <p:nvPr userDrawn="1"/>
        </p:nvSpPr>
        <p:spPr>
          <a:xfrm>
            <a:off x="1398817" y="14509"/>
            <a:ext cx="5595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Jahrestreffen 2020 (digital) des Netzwerks Bürgerhaushalt</a:t>
            </a:r>
          </a:p>
        </p:txBody>
      </p:sp>
    </p:spTree>
    <p:extLst>
      <p:ext uri="{BB962C8B-B14F-4D97-AF65-F5344CB8AC3E}">
        <p14:creationId xmlns:p14="http://schemas.microsoft.com/office/powerpoint/2010/main" val="25457705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1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rafik 20" descr="Ein Bild, das Fenster, Tisch, Wasser, Foto enthält.&#10;&#10;Automatisch generierte Beschreibung">
            <a:extLst>
              <a:ext uri="{FF2B5EF4-FFF2-40B4-BE49-F238E27FC236}">
                <a16:creationId xmlns:a16="http://schemas.microsoft.com/office/drawing/2014/main" id="{CB3AE1BA-27AC-254D-B895-8124B4A521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platzhalt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450975" y="789986"/>
            <a:ext cx="4917741" cy="528722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baseline="0">
                <a:solidFill>
                  <a:srgbClr val="B5122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Die nächsten Veranstaltungen</a:t>
            </a:r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450975" y="3817188"/>
            <a:ext cx="4681139" cy="528722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baseline="0">
                <a:solidFill>
                  <a:srgbClr val="B5122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In diesem Raum</a:t>
            </a:r>
          </a:p>
        </p:txBody>
      </p:sp>
      <p:sp>
        <p:nvSpPr>
          <p:cNvPr id="25" name="Textplatzhalter 5"/>
          <p:cNvSpPr>
            <a:spLocks noGrp="1"/>
          </p:cNvSpPr>
          <p:nvPr>
            <p:ph type="body" sz="quarter" idx="31" hasCustomPrompt="1"/>
          </p:nvPr>
        </p:nvSpPr>
        <p:spPr>
          <a:xfrm>
            <a:off x="1450975" y="4720137"/>
            <a:ext cx="9540875" cy="516887"/>
          </a:xfrm>
          <a:prstGeom prst="rect">
            <a:avLst/>
          </a:prstGeom>
          <a:solidFill>
            <a:srgbClr val="7B91A2"/>
          </a:solidFill>
        </p:spPr>
        <p:txBody>
          <a:bodyPr lIns="270000" anchor="ctr"/>
          <a:lstStyle>
            <a:lvl1pPr marL="0" indent="0">
              <a:buNone/>
              <a:defRPr sz="18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accent3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</a:lstStyle>
          <a:p>
            <a:pPr lvl="0"/>
            <a:r>
              <a:rPr lang="de-DE" dirty="0" err="1"/>
              <a:t>Keynote</a:t>
            </a:r>
            <a:r>
              <a:rPr lang="de-DE" dirty="0"/>
              <a:t> am Abend</a:t>
            </a:r>
          </a:p>
        </p:txBody>
      </p:sp>
      <p:sp>
        <p:nvSpPr>
          <p:cNvPr id="26" name="Textplatzhalter 7"/>
          <p:cNvSpPr>
            <a:spLocks noGrp="1"/>
          </p:cNvSpPr>
          <p:nvPr>
            <p:ph type="body" sz="quarter" idx="32" hasCustomPrompt="1"/>
          </p:nvPr>
        </p:nvSpPr>
        <p:spPr>
          <a:xfrm>
            <a:off x="6137495" y="4720136"/>
            <a:ext cx="4854355" cy="516888"/>
          </a:xfrm>
          <a:prstGeom prst="rect">
            <a:avLst/>
          </a:prstGeom>
        </p:spPr>
        <p:txBody>
          <a:bodyPr anchor="ctr"/>
          <a:lstStyle>
            <a:lvl1pPr marL="0" indent="0" algn="r">
              <a:spcBef>
                <a:spcPts val="0"/>
              </a:spcBef>
              <a:buNone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16:15 – 18:00 Uhr</a:t>
            </a:r>
          </a:p>
        </p:txBody>
      </p:sp>
      <p:sp>
        <p:nvSpPr>
          <p:cNvPr id="27" name="Textplatzhalt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450975" y="2450423"/>
            <a:ext cx="9540875" cy="516887"/>
          </a:xfrm>
          <a:prstGeom prst="rect">
            <a:avLst/>
          </a:prstGeom>
          <a:solidFill>
            <a:srgbClr val="9DA58D"/>
          </a:solidFill>
        </p:spPr>
        <p:txBody>
          <a:bodyPr lIns="270000" anchor="ctr"/>
          <a:lstStyle>
            <a:lvl1pPr marL="0" indent="0">
              <a:buNone/>
              <a:defRPr sz="18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accent3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</a:lstStyle>
          <a:p>
            <a:pPr lvl="0"/>
            <a:r>
              <a:rPr lang="de-DE" dirty="0"/>
              <a:t>Zukunftswerkstätten ZW1-4</a:t>
            </a:r>
          </a:p>
        </p:txBody>
      </p:sp>
      <p:sp>
        <p:nvSpPr>
          <p:cNvPr id="28" name="Textplatzhalter 7"/>
          <p:cNvSpPr>
            <a:spLocks noGrp="1"/>
          </p:cNvSpPr>
          <p:nvPr>
            <p:ph type="body" sz="quarter" idx="30" hasCustomPrompt="1"/>
          </p:nvPr>
        </p:nvSpPr>
        <p:spPr>
          <a:xfrm>
            <a:off x="6096000" y="2450422"/>
            <a:ext cx="4895851" cy="516888"/>
          </a:xfrm>
          <a:prstGeom prst="rect">
            <a:avLst/>
          </a:prstGeom>
        </p:spPr>
        <p:txBody>
          <a:bodyPr anchor="ctr"/>
          <a:lstStyle>
            <a:lvl1pPr marL="0" indent="0" algn="r">
              <a:spcBef>
                <a:spcPts val="0"/>
              </a:spcBef>
              <a:buNone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16:15 – 18:00 Uhr</a:t>
            </a:r>
          </a:p>
        </p:txBody>
      </p:sp>
      <p:sp>
        <p:nvSpPr>
          <p:cNvPr id="29" name="Textplatzhalt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450975" y="1755344"/>
            <a:ext cx="9540875" cy="516887"/>
          </a:xfrm>
          <a:prstGeom prst="rect">
            <a:avLst/>
          </a:prstGeom>
          <a:solidFill>
            <a:srgbClr val="7B91A2"/>
          </a:solidFill>
        </p:spPr>
        <p:txBody>
          <a:bodyPr lIns="270000" anchor="ctr"/>
          <a:lstStyle>
            <a:lvl1pPr marL="0" indent="0">
              <a:buNone/>
              <a:defRPr sz="18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accent3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</a:lstStyle>
          <a:p>
            <a:pPr lvl="0"/>
            <a:r>
              <a:rPr lang="de-DE" dirty="0"/>
              <a:t>Fachforen I-IV</a:t>
            </a:r>
          </a:p>
        </p:txBody>
      </p:sp>
      <p:sp>
        <p:nvSpPr>
          <p:cNvPr id="30" name="Textplatzhalter 7"/>
          <p:cNvSpPr>
            <a:spLocks noGrp="1"/>
          </p:cNvSpPr>
          <p:nvPr>
            <p:ph type="body" sz="quarter" idx="28" hasCustomPrompt="1"/>
          </p:nvPr>
        </p:nvSpPr>
        <p:spPr>
          <a:xfrm>
            <a:off x="6118047" y="1755343"/>
            <a:ext cx="4873804" cy="516888"/>
          </a:xfrm>
          <a:prstGeom prst="rect">
            <a:avLst/>
          </a:prstGeom>
        </p:spPr>
        <p:txBody>
          <a:bodyPr anchor="ctr"/>
          <a:lstStyle>
            <a:lvl1pPr marL="0" indent="0" algn="r">
              <a:spcBef>
                <a:spcPts val="0"/>
              </a:spcBef>
              <a:buNone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16:15 – 18:00 Uhr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0EE4594F-924A-6349-9B59-E05132154309}"/>
              </a:ext>
            </a:extLst>
          </p:cNvPr>
          <p:cNvSpPr/>
          <p:nvPr userDrawn="1"/>
        </p:nvSpPr>
        <p:spPr>
          <a:xfrm>
            <a:off x="-5952" y="0"/>
            <a:ext cx="12197952" cy="417600"/>
          </a:xfrm>
          <a:prstGeom prst="rect">
            <a:avLst/>
          </a:prstGeom>
          <a:solidFill>
            <a:srgbClr val="8C00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2AE72DC7-BE01-354A-9FCB-90D98A5C9965}"/>
              </a:ext>
            </a:extLst>
          </p:cNvPr>
          <p:cNvSpPr txBox="1"/>
          <p:nvPr userDrawn="1"/>
        </p:nvSpPr>
        <p:spPr>
          <a:xfrm>
            <a:off x="1398817" y="14509"/>
            <a:ext cx="5595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Jahrestreffen 2020 (digital) des Netzwerks Bürgerhaushalt</a:t>
            </a:r>
          </a:p>
        </p:txBody>
      </p:sp>
    </p:spTree>
    <p:extLst>
      <p:ext uri="{BB962C8B-B14F-4D97-AF65-F5344CB8AC3E}">
        <p14:creationId xmlns:p14="http://schemas.microsoft.com/office/powerpoint/2010/main" val="329640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14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Ein Bild, das Fenster, Tisch, Wasser, Foto enthält.&#10;&#10;Automatisch generierte Beschreibung">
            <a:extLst>
              <a:ext uri="{FF2B5EF4-FFF2-40B4-BE49-F238E27FC236}">
                <a16:creationId xmlns:a16="http://schemas.microsoft.com/office/drawing/2014/main" id="{471BCDB2-90A8-0B4E-BC4E-8944A65F85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platzhalt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450975" y="892673"/>
            <a:ext cx="4647281" cy="5287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B5122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Headline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450975" y="1655388"/>
            <a:ext cx="9244372" cy="246107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Char char="•"/>
              <a:defRPr sz="2400" baseline="0">
                <a:solidFill>
                  <a:srgbClr val="44494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Text</a:t>
            </a:r>
          </a:p>
          <a:p>
            <a:pPr lvl="0"/>
            <a:r>
              <a:rPr lang="de-DE" dirty="0"/>
              <a:t>Text</a:t>
            </a:r>
          </a:p>
          <a:p>
            <a:pPr lvl="0"/>
            <a:r>
              <a:rPr lang="de-DE" dirty="0"/>
              <a:t>Text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1C7B04E0-37F6-A543-983F-141179F8EDDB}"/>
              </a:ext>
            </a:extLst>
          </p:cNvPr>
          <p:cNvSpPr/>
          <p:nvPr userDrawn="1"/>
        </p:nvSpPr>
        <p:spPr>
          <a:xfrm>
            <a:off x="-5952" y="0"/>
            <a:ext cx="12197952" cy="417600"/>
          </a:xfrm>
          <a:prstGeom prst="rect">
            <a:avLst/>
          </a:prstGeom>
          <a:solidFill>
            <a:srgbClr val="8C00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AD22A4D9-E2A7-F14D-9D17-9E3CA5BCDD39}"/>
              </a:ext>
            </a:extLst>
          </p:cNvPr>
          <p:cNvSpPr txBox="1"/>
          <p:nvPr userDrawn="1"/>
        </p:nvSpPr>
        <p:spPr>
          <a:xfrm>
            <a:off x="1398817" y="14509"/>
            <a:ext cx="5595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Jahrestreffen 2020 (digital) des Netzwerks Bürgerhaushalt</a:t>
            </a:r>
          </a:p>
        </p:txBody>
      </p:sp>
    </p:spTree>
    <p:extLst>
      <p:ext uri="{BB962C8B-B14F-4D97-AF65-F5344CB8AC3E}">
        <p14:creationId xmlns:p14="http://schemas.microsoft.com/office/powerpoint/2010/main" val="8708670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1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1441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7" r:id="rId3"/>
    <p:sldLayoutId id="2147483652" r:id="rId4"/>
    <p:sldLayoutId id="2147483653" r:id="rId5"/>
    <p:sldLayoutId id="2147483658" r:id="rId6"/>
    <p:sldLayoutId id="2147483655" r:id="rId7"/>
    <p:sldLayoutId id="214748365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9669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AA5D9F39-D8EB-9141-A135-64F0F9414A4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Moderation: 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F22C625-BE44-A34D-A4BA-E71B8D540CF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Lars </a:t>
            </a:r>
            <a:r>
              <a:rPr lang="de-DE" dirty="0" err="1"/>
              <a:t>Stepniak</a:t>
            </a:r>
            <a:r>
              <a:rPr lang="de-DE" dirty="0"/>
              <a:t> </a:t>
            </a:r>
            <a:br>
              <a:rPr lang="de-DE" dirty="0"/>
            </a:br>
            <a:r>
              <a:rPr lang="de-DE" b="0" dirty="0"/>
              <a:t>(Stadt Eberswalde)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1FB64AA-6F46-BD4B-B79B-DB577B0BEDF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de-DE" dirty="0"/>
              <a:t>Aktuelle Situation und Erfahrungen angesichts der </a:t>
            </a:r>
            <a:br>
              <a:rPr lang="de-DE" dirty="0"/>
            </a:br>
            <a:r>
              <a:rPr lang="de-DE" dirty="0"/>
              <a:t>Corona-Krise in den Kommunen 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386FF435-5DA8-0742-B082-1F09445BB55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de-DE" dirty="0"/>
              <a:t>Workshop I.3.C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AE9C5167-C4E2-2B43-A5C2-B833D6EBAC9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de-DE" dirty="0"/>
              <a:t>16:30–17:30 Uhr </a:t>
            </a:r>
          </a:p>
        </p:txBody>
      </p:sp>
    </p:spTree>
    <p:extLst>
      <p:ext uri="{BB962C8B-B14F-4D97-AF65-F5344CB8AC3E}">
        <p14:creationId xmlns:p14="http://schemas.microsoft.com/office/powerpoint/2010/main" val="3688096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090EB7EF-9E3A-664A-B01E-5CC4AAD2D5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48E67807-629C-E042-B1A1-1FA3278E004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62227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JKR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59B6D1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Macintosh PowerPoint</Application>
  <PresentationFormat>Breitbild</PresentationFormat>
  <Paragraphs>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Ben Behrens</dc:creator>
  <cp:lastModifiedBy>user1</cp:lastModifiedBy>
  <cp:revision>86</cp:revision>
  <dcterms:created xsi:type="dcterms:W3CDTF">2018-11-13T08:27:11Z</dcterms:created>
  <dcterms:modified xsi:type="dcterms:W3CDTF">2020-09-15T10:01:08Z</dcterms:modified>
</cp:coreProperties>
</file>